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1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AC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9" d="100"/>
          <a:sy n="79" d="100"/>
        </p:scale>
        <p:origin x="1382" y="62"/>
      </p:cViewPr>
      <p:guideLst>
        <p:guide orient="horz" pos="2159"/>
        <p:guide pos="31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384B31-3DC4-4A6E-85D7-5B9DB762A8FF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00363" y="857250"/>
            <a:ext cx="33432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4793A-1857-4FD6-9323-D6287CB37EF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793A-1857-4FD6-9323-D6287CB37EFF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43793-FAF6-40A5-9094-F802125B29CA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16224-9FD3-41B8-8A96-135800BEF9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43793-FAF6-40A5-9094-F802125B29CA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16224-9FD3-41B8-8A96-135800BEF9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43793-FAF6-40A5-9094-F802125B29CA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16224-9FD3-41B8-8A96-135800BEF9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43793-FAF6-40A5-9094-F802125B29CA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16224-9FD3-41B8-8A96-135800BEF9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43793-FAF6-40A5-9094-F802125B29CA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16224-9FD3-41B8-8A96-135800BEF9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43793-FAF6-40A5-9094-F802125B29CA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16224-9FD3-41B8-8A96-135800BEF9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43793-FAF6-40A5-9094-F802125B29CA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16224-9FD3-41B8-8A96-135800BEF9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43793-FAF6-40A5-9094-F802125B29CA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16224-9FD3-41B8-8A96-135800BEF9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43793-FAF6-40A5-9094-F802125B29CA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16224-9FD3-41B8-8A96-135800BEF9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43793-FAF6-40A5-9094-F802125B29CA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16224-9FD3-41B8-8A96-135800BEF9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43793-FAF6-40A5-9094-F802125B29CA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16224-9FD3-41B8-8A96-135800BEF9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43793-FAF6-40A5-9094-F802125B29CA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516224-9FD3-41B8-8A96-135800BEF93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62000"/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253" b="64344" l="12299" r="53548">
                        <a14:foregroundMark x1="14853" y1="46191" x2="14853" y2="46191"/>
                        <a14:foregroundMark x1="18354" y1="49595" x2="18354" y2="49595"/>
                        <a14:foregroundMark x1="21854" y1="45057" x2="21854" y2="45057"/>
                        <a14:foregroundMark x1="25639" y1="46677" x2="25639" y2="46677"/>
                        <a14:foregroundMark x1="29328" y1="46191" x2="29328" y2="46191"/>
                        <a14:foregroundMark x1="25639" y1="49433" x2="25639" y2="49433"/>
                        <a14:foregroundMark x1="24503" y1="44408" x2="24503" y2="44408"/>
                        <a14:foregroundMark x1="23557" y1="43598" x2="23557" y2="43598"/>
                        <a14:foregroundMark x1="33302" y1="46840" x2="33302" y2="46840"/>
                        <a14:foregroundMark x1="39357" y1="45867" x2="39357" y2="45867"/>
                        <a14:foregroundMark x1="39735" y1="52188" x2="39735" y2="52188"/>
                        <a14:foregroundMark x1="41060" y1="49271" x2="41060" y2="49271"/>
                        <a14:foregroundMark x1="42195" y1="50081" x2="42195" y2="50081"/>
                        <a14:foregroundMark x1="44371" y1="44571" x2="44371" y2="44571"/>
                        <a14:foregroundMark x1="46358" y1="48460" x2="46547" y2="48947"/>
                        <a14:foregroundMark x1="51845" y1="47164" x2="51845" y2="47164"/>
                        <a14:foregroundMark x1="51183" y1="40357" x2="51183" y2="40357"/>
                        <a14:foregroundMark x1="53642" y1="44408" x2="53642" y2="44408"/>
                        <a14:foregroundMark x1="50710" y1="33874" x2="50710" y2="33874"/>
                        <a14:foregroundMark x1="50615" y1="32253" x2="50615" y2="32253"/>
                        <a14:foregroundMark x1="15043" y1="60130" x2="15043" y2="60130"/>
                        <a14:foregroundMark x1="12299" y1="54943" x2="12299" y2="54943"/>
                        <a14:foregroundMark x1="27909" y1="60940" x2="27909" y2="60940"/>
                        <a14:foregroundMark x1="34342" y1="60778" x2="34342" y2="60778"/>
                        <a14:foregroundMark x1="41627" y1="62399" x2="41627" y2="62399"/>
                        <a14:foregroundMark x1="48628" y1="63047" x2="48628" y2="63047"/>
                        <a14:foregroundMark x1="51277" y1="63047" x2="51277" y2="63047"/>
                        <a14:foregroundMark x1="23557" y1="51216" x2="23557" y2="51216"/>
                        <a14:foregroundMark x1="23368" y1="57212" x2="23368" y2="57212"/>
                        <a14:foregroundMark x1="23652" y1="64344" x2="23652" y2="64344"/>
                        <a14:foregroundMark x1="23084" y1="43760" x2="23084" y2="437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45" t="28656" r="45205" b="31747"/>
          <a:stretch>
            <a:fillRect/>
          </a:stretch>
        </p:blipFill>
        <p:spPr>
          <a:xfrm>
            <a:off x="3080567" y="5450604"/>
            <a:ext cx="2842925" cy="1417697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57175" y="57861"/>
            <a:ext cx="9342809" cy="6740307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928822" y="15468"/>
            <a:ext cx="62840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МО Управление об</a:t>
            </a:r>
            <a:r>
              <a:rPr lang="ru-RU" sz="1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р</a:t>
            </a:r>
            <a:r>
              <a:rPr lang="ru-RU" sz="1200" b="1" dirty="0">
                <a:solidFill>
                  <a:srgbClr val="002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азованием ГО Красноуфимск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67535" y="147709"/>
            <a:ext cx="62840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МАУ ЗО</a:t>
            </a:r>
            <a:r>
              <a:rPr lang="ru-RU" sz="1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Л</a:t>
            </a:r>
            <a:r>
              <a:rPr lang="ru-RU" sz="1200" b="1" dirty="0">
                <a:solidFill>
                  <a:srgbClr val="002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для детей «Чайка»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2097609" y="5939907"/>
            <a:ext cx="6284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Директор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29309" y="5971669"/>
            <a:ext cx="6284068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С.В. Глазырина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-1881404" y="6269474"/>
            <a:ext cx="6284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Ст. воспитатель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86459" y="6269420"/>
            <a:ext cx="6284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Ю.С. </a:t>
            </a:r>
            <a:r>
              <a:rPr lang="ru-RU" sz="1400" b="1" dirty="0" err="1">
                <a:solidFill>
                  <a:srgbClr val="002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Шаричева</a:t>
            </a:r>
            <a:endParaRPr lang="ru-RU" sz="1400" b="1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50157" y="6412288"/>
            <a:ext cx="205882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Gabriola" panose="04040605051002020D02" pitchFamily="82" charset="0"/>
                <a:cs typeface="Calibri Light" panose="020F0302020204030204" pitchFamily="34" charset="0"/>
              </a:rPr>
              <a:t>2026 </a:t>
            </a:r>
          </a:p>
        </p:txBody>
      </p:sp>
      <p:sp>
        <p:nvSpPr>
          <p:cNvPr id="1038" name="TextBox 1037"/>
          <p:cNvSpPr txBox="1"/>
          <p:nvPr/>
        </p:nvSpPr>
        <p:spPr>
          <a:xfrm>
            <a:off x="630683" y="280749"/>
            <a:ext cx="8595791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100" b="1" dirty="0">
                <a:solidFill>
                  <a:srgbClr val="002060"/>
                </a:solidFill>
                <a:latin typeface="Gabriola" panose="04040605051002020D02" pitchFamily="82" charset="0"/>
              </a:rPr>
              <a:t>План-сетка творческой смены</a:t>
            </a:r>
          </a:p>
          <a:p>
            <a:pPr algn="ctr"/>
            <a:r>
              <a:rPr lang="ru-RU" sz="3100" b="1" dirty="0">
                <a:solidFill>
                  <a:srgbClr val="002060"/>
                </a:solidFill>
                <a:latin typeface="Gabriola" panose="04040605051002020D02" pitchFamily="82" charset="0"/>
              </a:rPr>
              <a:t> </a:t>
            </a:r>
          </a:p>
        </p:txBody>
      </p:sp>
      <p:sp>
        <p:nvSpPr>
          <p:cNvPr id="1044" name="TextBox 1043"/>
          <p:cNvSpPr txBox="1"/>
          <p:nvPr/>
        </p:nvSpPr>
        <p:spPr>
          <a:xfrm>
            <a:off x="2390552" y="537942"/>
            <a:ext cx="50760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Gabriola" panose="04040605051002020D02" pitchFamily="82" charset="0"/>
              </a:rPr>
              <a:t>«Творцы перемен» 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73831" y="1012903"/>
            <a:ext cx="9158338" cy="498598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sz="2400" dirty="0"/>
          </a:p>
          <a:p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898955" y="269629"/>
            <a:ext cx="62840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МБУДО «ДШ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И</a:t>
            </a:r>
            <a:r>
              <a:rPr lang="ru-RU" sz="1200" b="1" dirty="0">
                <a:solidFill>
                  <a:srgbClr val="002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имени </a:t>
            </a:r>
            <a:r>
              <a:rPr lang="ru-RU" sz="1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П</a:t>
            </a:r>
            <a:r>
              <a:rPr lang="ru-RU" sz="1200" b="1" dirty="0">
                <a:solidFill>
                  <a:srgbClr val="002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.И. Осокина» ГО Красноуфимск </a:t>
            </a: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257177" y="1039114"/>
          <a:ext cx="9342808" cy="4457282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14192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6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14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576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260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27.05</a:t>
                      </a: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28.05</a:t>
                      </a: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29.05</a:t>
                      </a: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30.05</a:t>
                      </a: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31.06</a:t>
                      </a: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7315">
                <a:tc>
                  <a:txBody>
                    <a:bodyPr/>
                    <a:lstStyle/>
                    <a:p>
                      <a:pPr algn="ctr"/>
                      <a:endParaRPr lang="ru-RU" sz="8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  <a:p>
                      <a:endParaRPr lang="ru-RU" sz="8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  <a:p>
                      <a:r>
                        <a:rPr lang="ru-RU" sz="8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   </a:t>
                      </a: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+mn-ea"/>
                        </a:rPr>
                        <a:t>Приём детей. </a:t>
                      </a:r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+mn-ea"/>
                        </a:rPr>
                        <a:t>День знакомств.</a:t>
                      </a: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+mn-ea"/>
                        </a:rPr>
                        <a:t> Игры на знакомство. </a:t>
                      </a:r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+mn-ea"/>
                        </a:rPr>
                        <a:t>Инструктажи по ОТ, ТБ и ПДД. Разделение на отряды (команды, мастерские).</a:t>
                      </a:r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+mn-ea"/>
                        </a:rPr>
                        <a:t>Подготовка к открытию смены. Час знакомства «Мы единое целое».</a:t>
                      </a: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+mn-ea"/>
                        </a:rPr>
                        <a:t>«Гостевание у отряда»</a:t>
                      </a: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  <a:sym typeface="+mn-ea"/>
                        </a:rPr>
                        <a:t>Дискотека.</a:t>
                      </a:r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  <a:sym typeface="+mn-ea"/>
                        </a:rPr>
                        <a:t> Утренняя гимнастика.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  <a:sym typeface="+mn-ea"/>
                        </a:rPr>
                        <a:t>«Красноуфимск торжественный»</a:t>
                      </a:r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  <a:sym typeface="+mn-ea"/>
                        </a:rPr>
                        <a:t>Торжественная линейка, посвященная открытию смены.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+mn-ea"/>
                        </a:rPr>
                        <a:t>Игры на</a:t>
                      </a:r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+mn-ea"/>
                        </a:rPr>
                        <a:t>свежем воздухе.</a:t>
                      </a:r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  <a:sym typeface="+mn-ea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  <a:sym typeface="+mn-ea"/>
                        </a:rPr>
                        <a:t>Конкурс рисунков на асфальте.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  <a:sym typeface="+mn-ea"/>
                        </a:rPr>
                        <a:t>Концертное мероприятие, «Знакомьтесь, это мы!».</a:t>
                      </a:r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  <a:sym typeface="+mn-ea"/>
                        </a:rPr>
                        <a:t>Утренняя гимнастика.</a:t>
                      </a:r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  <a:sym typeface="+mn-ea"/>
                      </a:endParaRP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+mn-ea"/>
                        </a:rPr>
                        <a:t>«Красноуфимск правомерный»</a:t>
                      </a: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+mn-ea"/>
                        </a:rPr>
                        <a:t>Единый день профилактики (с приглашением субъектов профилактики) </a:t>
                      </a:r>
                    </a:p>
                    <a:p>
                      <a:pPr algn="ctr"/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  <a:sym typeface="+mn-ea"/>
                      </a:endParaRP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+mn-ea"/>
                        </a:rPr>
                        <a:t>Конкурс чтецов «С любовью к России»</a:t>
                      </a:r>
                      <a:r>
                        <a:rPr lang="ru-RU" sz="8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+mn-ea"/>
                        </a:rPr>
                        <a:t> </a:t>
                      </a:r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  <a:sym typeface="+mn-ea"/>
                        </a:rPr>
                        <a:t>Дискотека.</a:t>
                      </a: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+mn-ea"/>
                        </a:rPr>
                        <a:t>Утренняя гимнастика. </a:t>
                      </a: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+mn-ea"/>
                        </a:rPr>
                        <a:t>«Красноуфимск научный»</a:t>
                      </a:r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  <a:sym typeface="+mn-ea"/>
                      </a:endParaRP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+mn-ea"/>
                        </a:rPr>
                        <a:t>Кванториум</a:t>
                      </a:r>
                    </a:p>
                    <a:p>
                      <a:pPr algn="ctr"/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  <a:sym typeface="+mn-ea"/>
                      </a:endParaRP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+mn-ea"/>
                        </a:rPr>
                        <a:t>Спартакиада 1 часть</a:t>
                      </a:r>
                    </a:p>
                    <a:p>
                      <a:pPr algn="ctr"/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  <a:sym typeface="+mn-ea"/>
                      </a:endParaRP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+mn-ea"/>
                        </a:rPr>
                        <a:t>Концерт «Две звезды»</a:t>
                      </a:r>
                    </a:p>
                    <a:p>
                      <a:pPr algn="ctr"/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  <a:sym typeface="+mn-ea"/>
                      </a:endParaRPr>
                    </a:p>
                    <a:p>
                      <a:pPr algn="ctr"/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  <a:sym typeface="+mn-ea"/>
                      </a:endParaRP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  <a:sym typeface="+mn-ea"/>
                        </a:rPr>
                        <a:t>Дискотека.</a:t>
                      </a:r>
                    </a:p>
                    <a:p>
                      <a:pPr algn="ctr"/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  <a:sym typeface="+mn-ea"/>
                        </a:rPr>
                        <a:t>Утренняя гимнастика.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  <a:sym typeface="+mn-ea"/>
                        </a:rPr>
                        <a:t>«Красноуфимск танцующий»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  <a:sym typeface="+mn-ea"/>
                        </a:rPr>
                        <a:t>День семьи. </a:t>
                      </a:r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Планетарий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Лазер-таг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Танцевальное соревнование «Стартинейджер»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  <a:sym typeface="+mn-ea"/>
                        </a:rPr>
                        <a:t>Дискотека.</a:t>
                      </a:r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  <a:sym typeface="+mn-ea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0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01.06</a:t>
                      </a: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02.06</a:t>
                      </a: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03.06</a:t>
                      </a: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04.06</a:t>
                      </a: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05.06</a:t>
                      </a: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06.06</a:t>
                      </a: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07.06</a:t>
                      </a: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0130"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Утренняя гимнастика.</a:t>
                      </a: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«Красноуфимск театральный»</a:t>
                      </a:r>
                    </a:p>
                    <a:p>
                      <a:pPr algn="ctr"/>
                      <a:r>
                        <a:rPr lang="ru-RU" sz="8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+mn-ea"/>
                        </a:rPr>
                        <a:t>Театральная постановка</a:t>
                      </a:r>
                    </a:p>
                    <a:p>
                      <a:pPr algn="ctr"/>
                      <a:r>
                        <a:rPr lang="ru-RU" sz="8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+mn-ea"/>
                        </a:rPr>
                        <a:t>«Театральная вычитка. Пицца    и диструкция»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+mn-ea"/>
                        </a:rPr>
                        <a:t>Конкурс мисс «Чайка»</a:t>
                      </a:r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+mn-ea"/>
                        </a:rPr>
                        <a:t>« Рожденная под счастливой Звездой»</a:t>
                      </a:r>
                    </a:p>
                    <a:p>
                      <a:pPr algn="ctr"/>
                      <a:r>
                        <a:rPr lang="ru-RU" sz="8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  <a:sym typeface="+mn-ea"/>
                        </a:rPr>
                        <a:t>Дискотека.</a:t>
                      </a:r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Утренняя гимнастика.</a:t>
                      </a: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«Красноуфимск многонациональный» Станция юннатов</a:t>
                      </a: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+mn-ea"/>
                        </a:rPr>
                        <a:t>Концерт фольклорных коллективов. </a:t>
                      </a:r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800" b="1" baseline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Дискотека.</a:t>
                      </a: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+mn-ea"/>
                        </a:rPr>
                        <a:t>Утренняя гимнастика. </a:t>
                      </a:r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+mn-ea"/>
                        </a:rPr>
                        <a:t> </a:t>
                      </a:r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+mn-ea"/>
                        </a:rPr>
                        <a:t>«Красноуфимск музыкальный»</a:t>
                      </a: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+mn-ea"/>
                        </a:rPr>
                        <a:t>«Красноуфимск - движение первых»</a:t>
                      </a:r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  <a:sym typeface="+mn-ea"/>
                      </a:endParaRP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+mn-ea"/>
                        </a:rPr>
                        <a:t>День «Движения первых»</a:t>
                      </a:r>
                    </a:p>
                    <a:p>
                      <a:pPr algn="ctr"/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  <a:sym typeface="+mn-ea"/>
                      </a:endParaRP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+mn-ea"/>
                        </a:rPr>
                        <a:t>Спартакиада 1 часть</a:t>
                      </a:r>
                    </a:p>
                    <a:p>
                      <a:pPr algn="ctr"/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  <a:sym typeface="+mn-ea"/>
                      </a:endParaRP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+mn-ea"/>
                        </a:rPr>
                        <a:t>Просмотр фильма</a:t>
                      </a: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  <a:sym typeface="+mn-ea"/>
                        </a:rPr>
                        <a:t>«Движение вверх»</a:t>
                      </a:r>
                      <a:endParaRPr lang="ru-RU" sz="800" b="1" baseline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+mn-ea"/>
                        </a:rPr>
                        <a:t>Утренняя гимнастика. </a:t>
                      </a:r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«Красноуфимск туристический» мероприятие туристов</a:t>
                      </a:r>
                    </a:p>
                    <a:p>
                      <a:pPr algn="ctr"/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+mn-ea"/>
                        </a:rPr>
                        <a:t>Конкурс «Мистер Чайка» </a:t>
                      </a:r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+mn-ea"/>
                        </a:rPr>
                        <a:t>«Русский богатырь».</a:t>
                      </a:r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  <a:sym typeface="+mn-ea"/>
                        </a:rPr>
                        <a:t>Дискотека.</a:t>
                      </a: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Утренняя гимнастика.</a:t>
                      </a: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«Красноуфимск модный»</a:t>
                      </a: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  <a:sym typeface="+mn-ea"/>
                        </a:rPr>
                        <a:t>Мастер-класс по бальным танцам, </a:t>
                      </a:r>
                      <a:r>
                        <a:rPr lang="ru-RU" sz="800" b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  <a:sym typeface="+mn-ea"/>
                        </a:rPr>
                        <a:t>ЦКиД</a:t>
                      </a:r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  <a:sym typeface="+mn-ea"/>
                        </a:rPr>
                        <a:t>.</a:t>
                      </a:r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  <a:sym typeface="+mn-ea"/>
                      </a:endParaRP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+mn-ea"/>
                        </a:rPr>
                        <a:t>Конкурс моделей одежды, «Модистка путешествует».</a:t>
                      </a:r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  <a:sym typeface="+mn-ea"/>
                      </a:endParaRP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  <a:sym typeface="+mn-ea"/>
                        </a:rPr>
                        <a:t>Дискотека.</a:t>
                      </a:r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Утренняя гимнастика.</a:t>
                      </a: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«Красноуфимск литературный» библиотека</a:t>
                      </a: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  <a:sym typeface="+mn-ea"/>
                        </a:rPr>
                        <a:t>Конкурс рисунков»Герои сказок.» </a:t>
                      </a:r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  <a:sym typeface="+mn-ea"/>
                        </a:rPr>
                        <a:t>Пушкинский бал (стихи и романсы )</a:t>
                      </a:r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  <a:sym typeface="+mn-ea"/>
                        </a:rPr>
                        <a:t>Дискотека.</a:t>
                      </a:r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Утренняя гимнастика.</a:t>
                      </a: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«Красноуфимск спортивный»</a:t>
                      </a: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соревнование по волейболу со спортивной школой.</a:t>
                      </a:r>
                    </a:p>
                    <a:p>
                      <a:pPr algn="ctr"/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  <a:sym typeface="+mn-ea"/>
                      </a:endParaRP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+mn-ea"/>
                        </a:rPr>
                        <a:t>Спартакиада 2 часть.</a:t>
                      </a:r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  <a:sym typeface="+mn-ea"/>
                        </a:rPr>
                        <a:t>Просмотр фильма</a:t>
                      </a: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+mn-ea"/>
                        </a:rPr>
                        <a:t>«Матч»</a:t>
                      </a: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0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08.06</a:t>
                      </a: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09.06</a:t>
                      </a: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11.06</a:t>
                      </a: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12.06</a:t>
                      </a: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13.06</a:t>
                      </a: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14.06.</a:t>
                      </a: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15.06</a:t>
                      </a: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86815"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Утренняя гимнастика.</a:t>
                      </a: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«Красноуфимск патриотический»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+mn-ea"/>
                        </a:rPr>
                        <a:t>Торжественная линейка, посвященная закрытию смены.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+mn-ea"/>
                        </a:rPr>
                        <a:t>Концерт Кадетского оркестра.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+mn-ea"/>
                        </a:rPr>
                        <a:t>Патриотическое мероприятие</a:t>
                      </a:r>
                      <a:endParaRPr lang="ru-RU" sz="8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+mn-ea"/>
                        </a:rPr>
                        <a:t> «Россия – это мы!» ЦКиД</a:t>
                      </a:r>
                      <a:endParaRPr lang="ru-RU" sz="8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+mn-ea"/>
                        </a:rPr>
                        <a:t>(Запись </a:t>
                      </a:r>
                      <a:r>
                        <a:rPr lang="ru-RU" sz="8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+mn-ea"/>
                        </a:rPr>
                        <a:t>видеопоздравления</a:t>
                      </a:r>
                      <a:r>
                        <a:rPr lang="ru-RU" sz="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+mn-ea"/>
                        </a:rPr>
                        <a:t>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  <a:sym typeface="+mn-ea"/>
                        </a:rPr>
                        <a:t>Дискотека.</a:t>
                      </a:r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sym typeface="+mn-ea"/>
                        </a:rPr>
                        <a:t>Выезд.</a:t>
                      </a:r>
                      <a:endParaRPr lang="ru-RU" sz="8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8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8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8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60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800" b="1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800" b="1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800" b="1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800" b="1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800" b="1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800" b="1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800" b="1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73" marR="42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410</Words>
  <Application>Microsoft Office PowerPoint</Application>
  <PresentationFormat>Лист A4 (210x297 мм)</PresentationFormat>
  <Paragraphs>163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Arial Narrow</vt:lpstr>
      <vt:lpstr>Calibri</vt:lpstr>
      <vt:lpstr>Calibri Light</vt:lpstr>
      <vt:lpstr>Gabriola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Благодарственное</dc:title>
  <dc:creator>Розя</dc:creator>
  <cp:lastModifiedBy>Татьяна Нефёдова</cp:lastModifiedBy>
  <cp:revision>57</cp:revision>
  <cp:lastPrinted>2025-04-15T07:23:00Z</cp:lastPrinted>
  <dcterms:created xsi:type="dcterms:W3CDTF">2023-07-31T09:01:00Z</dcterms:created>
  <dcterms:modified xsi:type="dcterms:W3CDTF">2026-06-23T11:01:07Z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E0E7752CB00B4243A0BCC2DFC91CCED2_13</vt:lpwstr>
  </property>
  <property fmtid="{D5CDD505-2E9C-101B-9397-08002B2CF9AE}" pid="3" name="KSOProductBuildVer">
    <vt:lpwstr>1049-12.1.0.26372</vt:lpwstr>
  </property>
</Properties>
</file>